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74" r:id="rId5"/>
    <p:sldId id="268" r:id="rId6"/>
    <p:sldId id="269" r:id="rId7"/>
    <p:sldId id="286" r:id="rId8"/>
    <p:sldId id="270" r:id="rId9"/>
    <p:sldId id="271" r:id="rId10"/>
    <p:sldId id="276" r:id="rId11"/>
    <p:sldId id="275" r:id="rId12"/>
    <p:sldId id="272" r:id="rId13"/>
    <p:sldId id="277" r:id="rId14"/>
    <p:sldId id="278" r:id="rId15"/>
    <p:sldId id="279" r:id="rId16"/>
    <p:sldId id="280" r:id="rId17"/>
    <p:sldId id="289" r:id="rId18"/>
    <p:sldId id="290" r:id="rId19"/>
    <p:sldId id="291" r:id="rId20"/>
    <p:sldId id="285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69F723C-6701-4883-BEB1-BD4C862B4E1F}">
          <p14:sldIdLst>
            <p14:sldId id="256"/>
            <p14:sldId id="257"/>
            <p14:sldId id="273"/>
            <p14:sldId id="274"/>
            <p14:sldId id="268"/>
            <p14:sldId id="269"/>
            <p14:sldId id="286"/>
            <p14:sldId id="270"/>
            <p14:sldId id="271"/>
            <p14:sldId id="276"/>
            <p14:sldId id="275"/>
            <p14:sldId id="272"/>
            <p14:sldId id="277"/>
            <p14:sldId id="278"/>
            <p14:sldId id="279"/>
            <p14:sldId id="280"/>
            <p14:sldId id="289"/>
            <p14:sldId id="290"/>
            <p14:sldId id="291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61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7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00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0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4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07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92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8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AB2B5-3ECC-41D0-BAC7-9A15F3D39FD3}" type="datetimeFigureOut">
              <a:rPr lang="ko-KR" altLang="en-US" smtClean="0"/>
              <a:t>2018-09-19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.png"/><Relationship Id="rId7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조이스틱 만들고 게임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코딩하기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미메이커 코딩보드와 </a:t>
            </a:r>
            <a:r>
              <a:rPr lang="ko-KR" altLang="en-US" sz="20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엔트리를</a:t>
            </a:r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활용한 </a:t>
            </a:r>
            <a:endParaRPr lang="en-US" altLang="ko-KR" sz="20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조이스틱 게임 만들기</a:t>
            </a:r>
            <a:r>
              <a:rPr lang="en-US" altLang="ko-KR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!</a:t>
            </a:r>
            <a:endParaRPr lang="ko-KR" altLang="en-US" sz="20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026" name="Picture 2" descr="C:\Users\openfingers_laptop\Pictures\프로젝트이미지\KakaoTalk_20180701_20342878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46365"/>
            <a:ext cx="2286508" cy="173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openfingers_laptop\Pictures\프로젝트이미지\조이스틱_소형_배경x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740" y="4677021"/>
            <a:ext cx="3816424" cy="214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penfingers_laptop\Pictures\평촌초PPT 교재이미지\엔트리이미지_배경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266" y="5127171"/>
            <a:ext cx="1657474" cy="16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openfingers_laptop\Pictures\memaker_logo_invisibl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2083"/>
            <a:ext cx="1078686" cy="107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16528" y="486760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만들면서 배우는 코딩 교육 미메이커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87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글상자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등록하기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5" y="2348112"/>
            <a:ext cx="3685578" cy="324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308477" y="2636143"/>
            <a:ext cx="488926" cy="162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형 설명선 12"/>
          <p:cNvSpPr/>
          <p:nvPr/>
        </p:nvSpPr>
        <p:spPr>
          <a:xfrm>
            <a:off x="273196" y="2954289"/>
            <a:ext cx="2304256" cy="1482824"/>
          </a:xfrm>
          <a:prstGeom prst="wedgeEllipseCallout">
            <a:avLst>
              <a:gd name="adj1" fmla="val 46920"/>
              <a:gd name="adj2" fmla="val -6051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오브젝트 추가하기</a:t>
            </a:r>
            <a:r>
              <a:rPr lang="ko-KR" altLang="en-US" sz="1400" dirty="0" smtClean="0">
                <a:solidFill>
                  <a:schemeClr val="tx1"/>
                </a:solidFill>
                <a:latin typeface="맑은 고딕"/>
                <a:ea typeface="맑은 고딕"/>
              </a:rPr>
              <a:t>→</a:t>
            </a:r>
            <a:endParaRPr lang="en-US" altLang="ko-KR" sz="14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글상자</a:t>
            </a: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선택</a:t>
            </a:r>
            <a:endParaRPr lang="ko-KR" altLang="en-US" sz="14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668" y="2348112"/>
            <a:ext cx="4602509" cy="324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형 설명선 16"/>
          <p:cNvSpPr/>
          <p:nvPr/>
        </p:nvSpPr>
        <p:spPr>
          <a:xfrm>
            <a:off x="6523922" y="3481450"/>
            <a:ext cx="1944216" cy="974452"/>
          </a:xfrm>
          <a:prstGeom prst="wedgeEllipseCallout">
            <a:avLst>
              <a:gd name="adj1" fmla="val -96089"/>
              <a:gd name="adj2" fmla="val -5108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성공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이라고 작성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0" name="타원형 설명선 9"/>
          <p:cNvSpPr/>
          <p:nvPr/>
        </p:nvSpPr>
        <p:spPr>
          <a:xfrm>
            <a:off x="5364088" y="5301208"/>
            <a:ext cx="1944216" cy="974452"/>
          </a:xfrm>
          <a:prstGeom prst="wedgeEllipseCallout">
            <a:avLst>
              <a:gd name="adj1" fmla="val 59205"/>
              <a:gd name="adj2" fmla="val -35152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적용하기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’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선택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908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 변경하기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700"/>
            <a:ext cx="3663282" cy="2954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39552" y="4221088"/>
            <a:ext cx="2232248" cy="864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9506" y="2744924"/>
            <a:ext cx="3992776" cy="2448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형 설명선 16"/>
          <p:cNvSpPr/>
          <p:nvPr/>
        </p:nvSpPr>
        <p:spPr>
          <a:xfrm>
            <a:off x="395536" y="5229200"/>
            <a:ext cx="2016224" cy="1372842"/>
          </a:xfrm>
          <a:prstGeom prst="wedgeEllipseCallout">
            <a:avLst>
              <a:gd name="adj1" fmla="val 32694"/>
              <a:gd name="adj2" fmla="val -6679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적용하기 클릭하면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오브젝트가 리스트로</a:t>
            </a:r>
            <a:endParaRPr lang="en-US" altLang="ko-KR" sz="12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나타난다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 rot="2700000">
            <a:off x="7811040" y="2636911"/>
            <a:ext cx="432048" cy="216024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7380311" y="2331129"/>
            <a:ext cx="646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>
                <a:latin typeface="헤움네모고딕172" pitchFamily="18" charset="-127"/>
                <a:ea typeface="헤움네모고딕172" pitchFamily="18" charset="-127"/>
              </a:rPr>
              <a:t>클릭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5" name="타원형 설명선 14"/>
          <p:cNvSpPr/>
          <p:nvPr/>
        </p:nvSpPr>
        <p:spPr>
          <a:xfrm>
            <a:off x="5508103" y="3966715"/>
            <a:ext cx="2195583" cy="1372842"/>
          </a:xfrm>
          <a:prstGeom prst="wedgeEllipseCallout">
            <a:avLst>
              <a:gd name="adj1" fmla="val 21693"/>
              <a:gd name="adj2" fmla="val -8313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오브젝트의 위치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크기를 바꿀 수 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596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 변경하기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789040"/>
            <a:ext cx="14097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588" y="2492896"/>
            <a:ext cx="12096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6050" y="2316857"/>
            <a:ext cx="125730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3785989"/>
            <a:ext cx="1447800" cy="207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128" y="2708920"/>
            <a:ext cx="1143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4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69" y="3798565"/>
            <a:ext cx="1438275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1974354"/>
            <a:ext cx="12382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6" name="Picture 1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8958" y="3801244"/>
            <a:ext cx="1428750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115919" y="4684891"/>
            <a:ext cx="576064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25.0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0061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엔트리봇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움직임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코딩하기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277448"/>
            <a:ext cx="8100392" cy="3366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타원형 설명선 11"/>
          <p:cNvSpPr/>
          <p:nvPr/>
        </p:nvSpPr>
        <p:spPr>
          <a:xfrm>
            <a:off x="2699792" y="2052092"/>
            <a:ext cx="2304256" cy="1372842"/>
          </a:xfrm>
          <a:prstGeom prst="wedgeEllipseCallout">
            <a:avLst>
              <a:gd name="adj1" fmla="val 74411"/>
              <a:gd name="adj2" fmla="val 362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조이스틱으로 특정 조건에 따른 선택 논리를 만들 수 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8479" y="5877272"/>
            <a:ext cx="7848872" cy="452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※</a:t>
            </a:r>
            <a:r>
              <a:rPr lang="ko-KR" altLang="en-US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블록의 색깔을 참고하여 같은 블록으로 조립한다</a:t>
            </a:r>
            <a:r>
              <a:rPr lang="en-US" altLang="ko-KR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151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신호 만들기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174357" y="3293368"/>
            <a:ext cx="73124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latin typeface="헤움네모고딕172" pitchFamily="18" charset="-127"/>
                <a:ea typeface="헤움네모고딕172" pitchFamily="18" charset="-127"/>
              </a:rPr>
              <a:t>창문 오브젝트와 </a:t>
            </a:r>
            <a:r>
              <a:rPr lang="ko-KR" altLang="en-US" sz="1600" dirty="0" err="1" smtClean="0">
                <a:latin typeface="헤움네모고딕172" pitchFamily="18" charset="-127"/>
                <a:ea typeface="헤움네모고딕172" pitchFamily="18" charset="-127"/>
              </a:rPr>
              <a:t>글상자</a:t>
            </a:r>
            <a:r>
              <a:rPr lang="ko-KR" altLang="en-US" sz="1600" dirty="0" smtClean="0">
                <a:latin typeface="헤움네모고딕172" pitchFamily="18" charset="-127"/>
                <a:ea typeface="헤움네모고딕172" pitchFamily="18" charset="-127"/>
              </a:rPr>
              <a:t> 오브젝트는 서로 </a:t>
            </a:r>
            <a:r>
              <a:rPr lang="en-US" altLang="ko-KR" sz="1600" dirty="0" smtClean="0"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sz="1600" dirty="0" smtClean="0">
                <a:latin typeface="헤움네모고딕172" pitchFamily="18" charset="-127"/>
                <a:ea typeface="헤움네모고딕172" pitchFamily="18" charset="-127"/>
              </a:rPr>
              <a:t>신호</a:t>
            </a:r>
            <a:r>
              <a:rPr lang="en-US" altLang="ko-KR" sz="1600" dirty="0" smtClean="0"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sz="1600" dirty="0" smtClean="0">
                <a:latin typeface="헤움네모고딕172" pitchFamily="18" charset="-127"/>
                <a:ea typeface="헤움네모고딕172" pitchFamily="18" charset="-127"/>
              </a:rPr>
              <a:t>를 통해서 통신을 할 수 있다</a:t>
            </a:r>
            <a:r>
              <a:rPr lang="en-US" altLang="ko-KR" sz="1600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ko-KR" altLang="en-US" sz="1600" dirty="0" smtClean="0">
                <a:latin typeface="헤움네모고딕172" pitchFamily="18" charset="-127"/>
                <a:ea typeface="헤움네모고딕172" pitchFamily="18" charset="-127"/>
              </a:rPr>
              <a:t>예를 들어</a:t>
            </a:r>
            <a:r>
              <a:rPr lang="en-US" altLang="ko-KR" sz="1600" dirty="0" smtClean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sz="1600" dirty="0" smtClean="0">
                <a:latin typeface="헤움네모고딕172" pitchFamily="18" charset="-127"/>
                <a:ea typeface="헤움네모고딕172" pitchFamily="18" charset="-127"/>
              </a:rPr>
              <a:t>속성에서 신호 탭을 선택하고 신호추가를 하면 신호에 관한 블록이 시작 블록 꾸러미에 만들어진다</a:t>
            </a:r>
            <a:r>
              <a:rPr lang="en-US" altLang="ko-KR" sz="1600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ko-KR" altLang="en-US" sz="1600" dirty="0" smtClean="0">
                <a:latin typeface="헤움네모고딕172" pitchFamily="18" charset="-127"/>
                <a:ea typeface="헤움네모고딕172" pitchFamily="18" charset="-127"/>
              </a:rPr>
              <a:t>  </a:t>
            </a:r>
            <a:endParaRPr lang="ko-KR" altLang="en-US" sz="16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929" y="1797769"/>
            <a:ext cx="1209675" cy="120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1219" y="1916832"/>
            <a:ext cx="114300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797152"/>
            <a:ext cx="2767313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941168"/>
            <a:ext cx="2448272" cy="740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오른쪽 화살표 9"/>
          <p:cNvSpPr/>
          <p:nvPr/>
        </p:nvSpPr>
        <p:spPr>
          <a:xfrm>
            <a:off x="4549101" y="5114636"/>
            <a:ext cx="562959" cy="4451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22292" y="4943157"/>
            <a:ext cx="2466131" cy="3684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2532" name="Picture 4" descr="C:\Users\openfingers_laptop\Pictures\평촌초PPT 교재이미지\성공신호보내기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51" b="38251"/>
          <a:stretch/>
        </p:blipFill>
        <p:spPr bwMode="auto">
          <a:xfrm>
            <a:off x="1731059" y="6153150"/>
            <a:ext cx="2623462" cy="61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오른쪽 화살표 13"/>
          <p:cNvSpPr/>
          <p:nvPr/>
        </p:nvSpPr>
        <p:spPr>
          <a:xfrm>
            <a:off x="3421222" y="1694256"/>
            <a:ext cx="2247001" cy="4451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응답하라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오바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~!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 flipH="1">
            <a:off x="3389016" y="2452383"/>
            <a:ext cx="2119088" cy="445152"/>
          </a:xfrm>
          <a:prstGeom prst="rightArrow">
            <a:avLst/>
          </a:prstGeom>
          <a:solidFill>
            <a:schemeClr val="tx2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왜그러냐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오바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~!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2533" name="Picture 5" descr="C:\Users\openfingers_laptop\Pictures\평촌초PPT 교재이미지\무전기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387981">
            <a:off x="3031075" y="1341570"/>
            <a:ext cx="908206" cy="9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5" descr="C:\Users\openfingers_laptop\Pictures\평촌초PPT 교재이미지\무전기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800000">
            <a:off x="5054001" y="2085701"/>
            <a:ext cx="908206" cy="9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:\Users\openfingers_laptop\Pictures\평촌초PPT 교재이미지\성공신호받았을때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39" b="39239"/>
          <a:stretch/>
        </p:blipFill>
        <p:spPr bwMode="auto">
          <a:xfrm>
            <a:off x="5347666" y="6127522"/>
            <a:ext cx="2864246" cy="616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오른쪽 화살표 18"/>
          <p:cNvSpPr/>
          <p:nvPr/>
        </p:nvSpPr>
        <p:spPr>
          <a:xfrm>
            <a:off x="4577753" y="6238797"/>
            <a:ext cx="562959" cy="321553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505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오브젝트 복제하기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141" y="2034056"/>
            <a:ext cx="4429972" cy="2126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타원형 설명선 11"/>
          <p:cNvSpPr/>
          <p:nvPr/>
        </p:nvSpPr>
        <p:spPr>
          <a:xfrm>
            <a:off x="5586019" y="1733990"/>
            <a:ext cx="2304256" cy="1372842"/>
          </a:xfrm>
          <a:prstGeom prst="wedgeEllipseCallout">
            <a:avLst>
              <a:gd name="adj1" fmla="val -72334"/>
              <a:gd name="adj2" fmla="val 362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복제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를 하면 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복사하기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’+’</a:t>
            </a:r>
            <a:r>
              <a:rPr lang="ko-KR" altLang="en-US" sz="12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붙여넣기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와 같은 효과가 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3" y="5138536"/>
            <a:ext cx="3962573" cy="1288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오른쪽 화살표 10"/>
          <p:cNvSpPr/>
          <p:nvPr/>
        </p:nvSpPr>
        <p:spPr>
          <a:xfrm rot="5400000">
            <a:off x="3247469" y="4424008"/>
            <a:ext cx="562959" cy="44515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3" name="타원형 설명선 12"/>
          <p:cNvSpPr/>
          <p:nvPr/>
        </p:nvSpPr>
        <p:spPr>
          <a:xfrm>
            <a:off x="251520" y="3765694"/>
            <a:ext cx="2304256" cy="1372842"/>
          </a:xfrm>
          <a:prstGeom prst="wedgeEllipseCallout">
            <a:avLst>
              <a:gd name="adj1" fmla="val 48587"/>
              <a:gd name="adj2" fmla="val 4500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2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개를 복제하고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이름을 아래와 같이 바꾼다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355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7" y="4252290"/>
            <a:ext cx="1315787" cy="949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210" y="4252291"/>
            <a:ext cx="1290237" cy="949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56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7" y="5445224"/>
            <a:ext cx="1289814" cy="955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타원 15"/>
          <p:cNvSpPr/>
          <p:nvPr/>
        </p:nvSpPr>
        <p:spPr>
          <a:xfrm>
            <a:off x="7890275" y="4221088"/>
            <a:ext cx="773436" cy="505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6300192" y="4221088"/>
            <a:ext cx="773436" cy="505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6318844" y="5390468"/>
            <a:ext cx="773436" cy="50551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435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7904236" cy="3996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엔트리봇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움직임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코딩하기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2" name="타원형 설명선 11"/>
          <p:cNvSpPr/>
          <p:nvPr/>
        </p:nvSpPr>
        <p:spPr>
          <a:xfrm>
            <a:off x="3699582" y="1628800"/>
            <a:ext cx="2304256" cy="1372842"/>
          </a:xfrm>
          <a:prstGeom prst="wedgeEllipseCallout">
            <a:avLst>
              <a:gd name="adj1" fmla="val 74411"/>
              <a:gd name="adj2" fmla="val 36203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블록의 색깔을 참고하여 같은 블록으로 조립한다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8479" y="5877272"/>
            <a:ext cx="7848872" cy="4523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※</a:t>
            </a:r>
            <a:r>
              <a:rPr lang="ko-KR" altLang="en-US" dirty="0" err="1" smtClean="0">
                <a:solidFill>
                  <a:srgbClr val="FF0000"/>
                </a:solidFill>
                <a:latin typeface="맑은 고딕"/>
                <a:ea typeface="맑은 고딕"/>
              </a:rPr>
              <a:t>엔트리가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 미로의 벽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움직이는 벽돌에 닿으면 제자리로 돌아오게 됩니다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.</a:t>
            </a:r>
            <a:endParaRPr lang="ko-KR" altLang="en-US" dirty="0">
              <a:solidFill>
                <a:srgbClr val="FF0000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6" name="타원형 설명선 5"/>
          <p:cNvSpPr/>
          <p:nvPr/>
        </p:nvSpPr>
        <p:spPr>
          <a:xfrm>
            <a:off x="971600" y="3356992"/>
            <a:ext cx="2304256" cy="1372842"/>
          </a:xfrm>
          <a:prstGeom prst="wedgeEllipseCallout">
            <a:avLst>
              <a:gd name="adj1" fmla="val -38024"/>
              <a:gd name="adj2" fmla="val -102560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엔트리가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시작하는 위치가 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x:-200, y:100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좌표 입니다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852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07" y="1700808"/>
            <a:ext cx="7344816" cy="3111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벽돌 움직임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코딩하기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2" name="타원형 설명선 11"/>
          <p:cNvSpPr/>
          <p:nvPr/>
        </p:nvSpPr>
        <p:spPr>
          <a:xfrm>
            <a:off x="6652195" y="1772816"/>
            <a:ext cx="2304256" cy="1372842"/>
          </a:xfrm>
          <a:prstGeom prst="wedgeEllipseCallout">
            <a:avLst>
              <a:gd name="adj1" fmla="val -58693"/>
              <a:gd name="adj2" fmla="val 47998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벽돌에 무작위 수를 적용하여 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1~3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초 사이에 움직이도록 코드를 넣어준다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88479" y="5877272"/>
            <a:ext cx="78488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※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무작위 수 블록은 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‘( ) 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부터 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( ) 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사이의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’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 범위에 숫자 중 아무 값이나 선택하게 됩니다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. (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정수를 넣으면 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1, 2, 3 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초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소수점을 넣으면 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1.1, 2.5 </a:t>
            </a:r>
            <a:r>
              <a:rPr lang="ko-KR" altLang="en-US" dirty="0" smtClean="0">
                <a:solidFill>
                  <a:srgbClr val="FF0000"/>
                </a:solidFill>
                <a:latin typeface="맑은 고딕"/>
                <a:ea typeface="맑은 고딕"/>
              </a:rPr>
              <a:t>등으로 활용</a:t>
            </a:r>
            <a:r>
              <a:rPr lang="en-US" altLang="ko-KR" dirty="0" smtClean="0">
                <a:solidFill>
                  <a:srgbClr val="FF0000"/>
                </a:solidFill>
                <a:latin typeface="맑은 고딕"/>
                <a:ea typeface="맑은 고딕"/>
              </a:rPr>
              <a:t>)</a:t>
            </a:r>
            <a:endParaRPr lang="ko-KR" altLang="en-US" dirty="0">
              <a:solidFill>
                <a:srgbClr val="FF0000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3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[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과제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]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초시계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추가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560" y="2060848"/>
            <a:ext cx="7272808" cy="3884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smtClean="0">
                <a:latin typeface="헤움네모고딕172" pitchFamily="18" charset="-127"/>
                <a:ea typeface="헤움네모고딕172" pitchFamily="18" charset="-127"/>
              </a:rPr>
              <a:t>게임이 시작되면 초를 측정하기 시작한다</a:t>
            </a:r>
            <a:r>
              <a:rPr lang="en-US" altLang="ko-KR" sz="2400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latin typeface="헤움네모고딕172" pitchFamily="18" charset="-127"/>
                <a:ea typeface="헤움네모고딕172" pitchFamily="18" charset="-127"/>
              </a:rPr>
              <a:t>엔트리가</a:t>
            </a:r>
            <a:r>
              <a:rPr lang="ko-KR" altLang="en-US" sz="2400" dirty="0" smtClean="0">
                <a:latin typeface="헤움네모고딕172" pitchFamily="18" charset="-127"/>
                <a:ea typeface="헤움네모고딕172" pitchFamily="18" charset="-127"/>
              </a:rPr>
              <a:t> 벽에 닿으면 제자리로 돌아오고 </a:t>
            </a:r>
            <a:r>
              <a:rPr lang="ko-KR" altLang="en-US" sz="2400" dirty="0" err="1" smtClean="0">
                <a:latin typeface="헤움네모고딕172" pitchFamily="18" charset="-127"/>
                <a:ea typeface="헤움네모고딕172" pitchFamily="18" charset="-127"/>
              </a:rPr>
              <a:t>초시계</a:t>
            </a:r>
            <a:r>
              <a:rPr lang="ko-KR" altLang="en-US" sz="2400" dirty="0" smtClean="0">
                <a:latin typeface="헤움네모고딕172" pitchFamily="18" charset="-127"/>
                <a:ea typeface="헤움네모고딕172" pitchFamily="18" charset="-127"/>
              </a:rPr>
              <a:t> 값도 초기화 된다</a:t>
            </a:r>
            <a:r>
              <a:rPr lang="en-US" altLang="ko-KR" sz="2400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latin typeface="헤움네모고딕172" pitchFamily="18" charset="-127"/>
                <a:ea typeface="헤움네모고딕172" pitchFamily="18" charset="-127"/>
              </a:rPr>
              <a:t>엔트리가</a:t>
            </a:r>
            <a:r>
              <a:rPr lang="ko-KR" altLang="en-US" sz="2400" dirty="0" smtClean="0">
                <a:latin typeface="헤움네모고딕172" pitchFamily="18" charset="-127"/>
                <a:ea typeface="헤움네모고딕172" pitchFamily="18" charset="-127"/>
              </a:rPr>
              <a:t> 벽돌에 닿으면 제자리로 돌아오고 </a:t>
            </a:r>
            <a:r>
              <a:rPr lang="ko-KR" altLang="en-US" sz="2400" dirty="0" err="1" smtClean="0">
                <a:latin typeface="헤움네모고딕172" pitchFamily="18" charset="-127"/>
                <a:ea typeface="헤움네모고딕172" pitchFamily="18" charset="-127"/>
              </a:rPr>
              <a:t>초시계</a:t>
            </a:r>
            <a:r>
              <a:rPr lang="ko-KR" altLang="en-US" sz="2400" dirty="0" smtClean="0">
                <a:latin typeface="헤움네모고딕172" pitchFamily="18" charset="-127"/>
                <a:ea typeface="헤움네모고딕172" pitchFamily="18" charset="-127"/>
              </a:rPr>
              <a:t> 값도 초기화 된다</a:t>
            </a:r>
            <a:r>
              <a:rPr lang="en-US" altLang="ko-KR" sz="2400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2400" dirty="0" err="1" smtClean="0">
                <a:latin typeface="헤움네모고딕172" pitchFamily="18" charset="-127"/>
                <a:ea typeface="헤움네모고딕172" pitchFamily="18" charset="-127"/>
              </a:rPr>
              <a:t>엔트리가</a:t>
            </a:r>
            <a:r>
              <a:rPr lang="ko-KR" altLang="en-US" sz="2400" dirty="0" smtClean="0">
                <a:latin typeface="헤움네모고딕172" pitchFamily="18" charset="-127"/>
                <a:ea typeface="헤움네모고딕172" pitchFamily="18" charset="-127"/>
              </a:rPr>
              <a:t> 창문에 닿으면 초시계가 멈춘다</a:t>
            </a:r>
            <a:r>
              <a:rPr lang="en-US" altLang="ko-KR" sz="2400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endParaRPr lang="ko-KR" altLang="en-US" sz="2400" dirty="0"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776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[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과제 정답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]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초시계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추가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844824"/>
            <a:ext cx="2160240" cy="4041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61418"/>
            <a:ext cx="142875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844824"/>
            <a:ext cx="1405086" cy="479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916832"/>
            <a:ext cx="2489314" cy="1152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475656" y="6093296"/>
            <a:ext cx="669674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기존에 만들어 놓은 코드에 정답 코드를 추가하면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코딩 완료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!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935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학습 주제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코딩보드의 조이스틱을 만들어 내가 제작한 프로젝트를 활용한다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조이스틱을 이용한 게임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(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미로탈출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)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을 직접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코딩한다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코딩을 통해 순차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반복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선택 논리의 개념을 이해한다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577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정리하기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조립 키트는 모두 분해하여 봉투에 넣어 놓습니다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코딩 보드의 부품은 제자리에 넣어 놓습니다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두 가지를 모두 끝내면 제자리에서 오른손을 들고 선생님을 기다립니다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endParaRPr lang="en-US" altLang="ko-KR" dirty="0" smtClean="0">
              <a:latin typeface="헤움네모고딕172" pitchFamily="18" charset="-127"/>
              <a:ea typeface="헤움네모고딕172" pitchFamily="18" charset="-127"/>
            </a:endParaRPr>
          </a:p>
          <a:p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7650" name="Picture 2" descr="C:\Users\openfingers_laptop\Pictures\평촌초PPT 교재이미지\손들고 있는 학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108177"/>
            <a:ext cx="2765672" cy="276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32108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626" y="1412776"/>
            <a:ext cx="6377548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4" name="직선 연결선 3"/>
          <p:cNvCxnSpPr/>
          <p:nvPr/>
        </p:nvCxnSpPr>
        <p:spPr>
          <a:xfrm>
            <a:off x="7092280" y="5157192"/>
            <a:ext cx="3600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148064" y="5301208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1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556792"/>
            <a:ext cx="569507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50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조이스틱 조립하기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49370"/>
            <a:ext cx="7738764" cy="48086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타원형 설명선 6"/>
          <p:cNvSpPr/>
          <p:nvPr/>
        </p:nvSpPr>
        <p:spPr>
          <a:xfrm>
            <a:off x="6804248" y="1988840"/>
            <a:ext cx="2088232" cy="1904113"/>
          </a:xfrm>
          <a:prstGeom prst="wedgeEllipseCallout">
            <a:avLst>
              <a:gd name="adj1" fmla="val -77659"/>
              <a:gd name="adj2" fmla="val 101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설명서를</a:t>
            </a:r>
            <a:endParaRPr lang="en-US" altLang="ko-KR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참고해서</a:t>
            </a:r>
            <a:endParaRPr lang="en-US" altLang="ko-KR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조립하세요</a:t>
            </a:r>
            <a:r>
              <a:rPr lang="en-US" altLang="ko-KR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94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 등록하기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65202" y="2304863"/>
            <a:ext cx="4213802" cy="3428454"/>
            <a:chOff x="755576" y="1772816"/>
            <a:chExt cx="5832648" cy="4348410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1772816"/>
              <a:ext cx="5446446" cy="43484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타원형 설명선 5"/>
            <p:cNvSpPr/>
            <p:nvPr/>
          </p:nvSpPr>
          <p:spPr>
            <a:xfrm>
              <a:off x="4499992" y="3140968"/>
              <a:ext cx="2088232" cy="1904113"/>
            </a:xfrm>
            <a:prstGeom prst="wedgeEllipseCallout">
              <a:avLst>
                <a:gd name="adj1" fmla="val -92255"/>
                <a:gd name="adj2" fmla="val 18163"/>
              </a:avLst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dirty="0" smtClean="0">
                  <a:solidFill>
                    <a:schemeClr val="tx1"/>
                  </a:solidFill>
                  <a:latin typeface="헤움네모고딕172" pitchFamily="18" charset="-127"/>
                  <a:ea typeface="헤움네모고딕172" pitchFamily="18" charset="-127"/>
                </a:rPr>
                <a:t>오브젝트를 모두 지워주세요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헤움네모고딕172" pitchFamily="18" charset="-127"/>
                  <a:ea typeface="헤움네모고딕172" pitchFamily="18" charset="-127"/>
                </a:rPr>
                <a:t>.</a:t>
              </a:r>
              <a:endParaRPr lang="ko-KR" altLang="en-US" sz="1400" dirty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endParaRPr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971600" y="4221088"/>
              <a:ext cx="2736304" cy="13681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682" y="2314016"/>
            <a:ext cx="3934790" cy="3428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5029698" y="4111705"/>
            <a:ext cx="1488132" cy="1234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형 설명선 10"/>
          <p:cNvSpPr/>
          <p:nvPr/>
        </p:nvSpPr>
        <p:spPr>
          <a:xfrm>
            <a:off x="6397850" y="2670254"/>
            <a:ext cx="1656184" cy="1501276"/>
          </a:xfrm>
          <a:prstGeom prst="wedgeEllipseCallout">
            <a:avLst>
              <a:gd name="adj1" fmla="val -61318"/>
              <a:gd name="adj2" fmla="val 4861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오브젝트 </a:t>
            </a:r>
            <a:endParaRPr lang="en-US" altLang="ko-KR" sz="14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추가하기를 </a:t>
            </a:r>
            <a:endParaRPr lang="en-US" altLang="ko-KR" sz="14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클릭 합니다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86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73" y="2132856"/>
            <a:ext cx="8506228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오브젝트가 뭐죠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?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27784" y="242088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5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 등록하기</a:t>
            </a:r>
            <a:r>
              <a:rPr lang="en-US" altLang="ko-KR" dirty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48112"/>
            <a:ext cx="3714408" cy="324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331714"/>
            <a:ext cx="1971675" cy="77152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타원 4"/>
          <p:cNvSpPr/>
          <p:nvPr/>
        </p:nvSpPr>
        <p:spPr>
          <a:xfrm>
            <a:off x="1115616" y="2798812"/>
            <a:ext cx="773436" cy="773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형 설명선 16"/>
          <p:cNvSpPr/>
          <p:nvPr/>
        </p:nvSpPr>
        <p:spPr>
          <a:xfrm>
            <a:off x="1889052" y="3219811"/>
            <a:ext cx="2053528" cy="1728193"/>
          </a:xfrm>
          <a:prstGeom prst="wedgeEllipseCallout">
            <a:avLst>
              <a:gd name="adj1" fmla="val -57529"/>
              <a:gd name="adj2" fmla="val -4563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예를 들어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창문을 찾고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엔터키를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입력하면 창문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(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오브젝트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)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나타납니다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그리고 클릭을 합니다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7" y="2331770"/>
            <a:ext cx="3705317" cy="3257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타원형 설명선 18"/>
          <p:cNvSpPr/>
          <p:nvPr/>
        </p:nvSpPr>
        <p:spPr>
          <a:xfrm>
            <a:off x="6588224" y="3185531"/>
            <a:ext cx="1728192" cy="1255338"/>
          </a:xfrm>
          <a:prstGeom prst="wedgeEllipseCallout">
            <a:avLst>
              <a:gd name="adj1" fmla="val -45549"/>
              <a:gd name="adj2" fmla="val 4833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1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선택한 창문</a:t>
            </a:r>
            <a:r>
              <a:rPr lang="en-US" altLang="ko-KR" sz="11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(</a:t>
            </a:r>
            <a:r>
              <a:rPr lang="ko-KR" altLang="en-US" sz="11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오브젝트</a:t>
            </a:r>
            <a:r>
              <a:rPr lang="en-US" altLang="ko-KR" sz="11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)</a:t>
            </a:r>
            <a:r>
              <a:rPr lang="ko-KR" altLang="en-US" sz="11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는 밑으로 적용 대상목록에 등록됩니다</a:t>
            </a:r>
            <a:r>
              <a:rPr lang="en-US" altLang="ko-KR" sz="11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1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20" name="타원형 설명선 19"/>
          <p:cNvSpPr/>
          <p:nvPr/>
        </p:nvSpPr>
        <p:spPr>
          <a:xfrm>
            <a:off x="6164084" y="5383813"/>
            <a:ext cx="1385242" cy="1226742"/>
          </a:xfrm>
          <a:prstGeom prst="wedgeEllipseCallout">
            <a:avLst>
              <a:gd name="adj1" fmla="val 58811"/>
              <a:gd name="adj2" fmla="val -40336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적용하기 버튼을 클릭하면 됩니다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0628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 등록하기</a:t>
            </a:r>
            <a:r>
              <a:rPr lang="en-US" altLang="ko-KR" dirty="0">
                <a:latin typeface="헤움네모고딕172" pitchFamily="18" charset="-127"/>
                <a:ea typeface="헤움네모고딕172" pitchFamily="18" charset="-127"/>
              </a:rPr>
              <a:t>3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85" y="2348112"/>
            <a:ext cx="3685578" cy="32411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3320405" y="2636143"/>
            <a:ext cx="715118" cy="1626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형 설명선 12"/>
          <p:cNvSpPr/>
          <p:nvPr/>
        </p:nvSpPr>
        <p:spPr>
          <a:xfrm>
            <a:off x="440085" y="2335560"/>
            <a:ext cx="2304256" cy="2028775"/>
          </a:xfrm>
          <a:prstGeom prst="wedgeEllipseCallout">
            <a:avLst>
              <a:gd name="adj1" fmla="val 76495"/>
              <a:gd name="adj2" fmla="val -30754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(1)</a:t>
            </a:r>
            <a:r>
              <a:rPr lang="ko-KR" altLang="en-US" sz="14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엔트리봇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창문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벽돌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미로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(4)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차례로 추가합니다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5192613" y="2798812"/>
            <a:ext cx="773436" cy="7734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36" y="2348700"/>
            <a:ext cx="3695648" cy="32405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타원형 설명선 16"/>
          <p:cNvSpPr/>
          <p:nvPr/>
        </p:nvSpPr>
        <p:spPr>
          <a:xfrm>
            <a:off x="5101953" y="5373216"/>
            <a:ext cx="1728192" cy="1372842"/>
          </a:xfrm>
          <a:prstGeom prst="wedgeEllipseCallout">
            <a:avLst>
              <a:gd name="adj1" fmla="val 62144"/>
              <a:gd name="adj2" fmla="val -3977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오브젝트를 모두 등록하고 적용하기를 클릭합니다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07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439</Words>
  <Application>Microsoft Office PowerPoint</Application>
  <PresentationFormat>화면 슬라이드 쇼(4:3)</PresentationFormat>
  <Paragraphs>72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조이스틱 만들고 게임 코딩하기</vt:lpstr>
      <vt:lpstr>학습 주제</vt:lpstr>
      <vt:lpstr>미메이커 코딩보드 연결하기1</vt:lpstr>
      <vt:lpstr>미메이커 코딩보드 연결하기2</vt:lpstr>
      <vt:lpstr>조이스틱 조립하기</vt:lpstr>
      <vt:lpstr>엔트리 오브젝트 등록하기1</vt:lpstr>
      <vt:lpstr>엔트리 오브젝트가 뭐죠?</vt:lpstr>
      <vt:lpstr>엔트리 오브젝트 등록하기2</vt:lpstr>
      <vt:lpstr>엔트리 오브젝트 등록하기3</vt:lpstr>
      <vt:lpstr>엔트리 글상자 등록하기</vt:lpstr>
      <vt:lpstr>엔트리 오브젝트 변경하기</vt:lpstr>
      <vt:lpstr>엔트리 오브젝트 변경하기2</vt:lpstr>
      <vt:lpstr>엔트리봇 움직임 코딩하기</vt:lpstr>
      <vt:lpstr>신호 만들기</vt:lpstr>
      <vt:lpstr>오브젝트 복제하기</vt:lpstr>
      <vt:lpstr>엔트리봇 움직임 코딩하기</vt:lpstr>
      <vt:lpstr>벽돌 움직임 코딩하기</vt:lpstr>
      <vt:lpstr>[과제] 초시계 추가</vt:lpstr>
      <vt:lpstr>[과제 정답] 초시계 추가</vt:lpstr>
      <vt:lpstr>정리하기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블록코딩과 문제 해결 논리</dc:title>
  <dc:creator>openfingers_laptop</dc:creator>
  <cp:lastModifiedBy>openfingers_laptop</cp:lastModifiedBy>
  <cp:revision>45</cp:revision>
  <dcterms:created xsi:type="dcterms:W3CDTF">2018-07-05T01:06:31Z</dcterms:created>
  <dcterms:modified xsi:type="dcterms:W3CDTF">2018-09-19T04:26:07Z</dcterms:modified>
</cp:coreProperties>
</file>